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0" r:id="rId2"/>
  </p:sldMasterIdLst>
  <p:notesMasterIdLst>
    <p:notesMasterId r:id="rId26"/>
  </p:notesMasterIdLst>
  <p:handoutMasterIdLst>
    <p:handoutMasterId r:id="rId27"/>
  </p:handoutMasterIdLst>
  <p:sldIdLst>
    <p:sldId id="257" r:id="rId3"/>
    <p:sldId id="262" r:id="rId4"/>
    <p:sldId id="263" r:id="rId5"/>
    <p:sldId id="266" r:id="rId6"/>
    <p:sldId id="264" r:id="rId7"/>
    <p:sldId id="265" r:id="rId8"/>
    <p:sldId id="268" r:id="rId9"/>
    <p:sldId id="267" r:id="rId10"/>
    <p:sldId id="269" r:id="rId11"/>
    <p:sldId id="270" r:id="rId12"/>
    <p:sldId id="273" r:id="rId13"/>
    <p:sldId id="282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71" r:id="rId23"/>
    <p:sldId id="272" r:id="rId24"/>
    <p:sldId id="283" r:id="rId2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864" userDrawn="1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  <p15:guide id="7" pos="71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howGuides="1">
      <p:cViewPr varScale="1">
        <p:scale>
          <a:sx n="141" d="100"/>
          <a:sy n="141" d="100"/>
        </p:scale>
        <p:origin x="-120" y="-240"/>
      </p:cViewPr>
      <p:guideLst>
        <p:guide orient="horz" pos="2160"/>
        <p:guide orient="horz" pos="1008"/>
        <p:guide orient="horz" pos="3888"/>
        <p:guide orient="horz" pos="864"/>
        <p:guide pos="3839"/>
        <p:guide pos="1007"/>
        <p:guide pos="717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56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F021CE-3249-4784-984F-DA0446DAB8F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412393F9-F70D-411C-B982-71D3980CAF73}">
      <dgm:prSet phldrT="[Text]"/>
      <dgm:spPr/>
      <dgm:t>
        <a:bodyPr/>
        <a:lstStyle/>
        <a:p>
          <a:r>
            <a:rPr lang="en-NZ" dirty="0" smtClean="0"/>
            <a:t>Cheese – History and Types</a:t>
          </a:r>
          <a:endParaRPr lang="en-NZ" dirty="0"/>
        </a:p>
      </dgm:t>
    </dgm:pt>
    <dgm:pt modelId="{E6BE8F87-1D85-4C37-BCD3-8BB6913BE87A}" type="parTrans" cxnId="{0BAD030E-6373-45A3-B3B3-90D8EE559FF0}">
      <dgm:prSet/>
      <dgm:spPr/>
      <dgm:t>
        <a:bodyPr/>
        <a:lstStyle/>
        <a:p>
          <a:endParaRPr lang="en-NZ"/>
        </a:p>
      </dgm:t>
    </dgm:pt>
    <dgm:pt modelId="{63A3DAA4-174F-428B-92CE-D8D86F191ED9}" type="sibTrans" cxnId="{0BAD030E-6373-45A3-B3B3-90D8EE559FF0}">
      <dgm:prSet/>
      <dgm:spPr/>
      <dgm:t>
        <a:bodyPr/>
        <a:lstStyle/>
        <a:p>
          <a:endParaRPr lang="en-NZ"/>
        </a:p>
      </dgm:t>
    </dgm:pt>
    <dgm:pt modelId="{E6698611-674E-4212-A952-CE22BDC0BFEF}">
      <dgm:prSet phldrT="[Text]"/>
      <dgm:spPr/>
      <dgm:t>
        <a:bodyPr/>
        <a:lstStyle/>
        <a:p>
          <a:r>
            <a:rPr lang="en-NZ" dirty="0" smtClean="0"/>
            <a:t>Cheese Making - Chemical Reactions</a:t>
          </a:r>
          <a:endParaRPr lang="en-NZ" dirty="0"/>
        </a:p>
      </dgm:t>
    </dgm:pt>
    <dgm:pt modelId="{015D3F6C-025F-4735-A546-5E9053C4C91B}" type="parTrans" cxnId="{0DEE3885-586C-45A7-B12F-889353840498}">
      <dgm:prSet/>
      <dgm:spPr/>
      <dgm:t>
        <a:bodyPr/>
        <a:lstStyle/>
        <a:p>
          <a:endParaRPr lang="en-NZ"/>
        </a:p>
      </dgm:t>
    </dgm:pt>
    <dgm:pt modelId="{22816520-4F90-4EF8-849D-CCCA0EC3F242}" type="sibTrans" cxnId="{0DEE3885-586C-45A7-B12F-889353840498}">
      <dgm:prSet/>
      <dgm:spPr/>
      <dgm:t>
        <a:bodyPr/>
        <a:lstStyle/>
        <a:p>
          <a:endParaRPr lang="en-NZ"/>
        </a:p>
      </dgm:t>
    </dgm:pt>
    <dgm:pt modelId="{1E07E67B-1C8E-4CB3-9159-B137B49394E7}">
      <dgm:prSet/>
      <dgm:spPr/>
      <dgm:t>
        <a:bodyPr/>
        <a:lstStyle/>
        <a:p>
          <a:r>
            <a:rPr lang="en-NZ" dirty="0" smtClean="0"/>
            <a:t>Milk – Background, Composition</a:t>
          </a:r>
          <a:endParaRPr lang="en-NZ" dirty="0"/>
        </a:p>
      </dgm:t>
    </dgm:pt>
    <dgm:pt modelId="{D0A6ED6C-CB71-471B-A321-06583FBC5335}" type="parTrans" cxnId="{A633E2D4-544D-42F6-B022-DF20060F08C6}">
      <dgm:prSet/>
      <dgm:spPr/>
      <dgm:t>
        <a:bodyPr/>
        <a:lstStyle/>
        <a:p>
          <a:endParaRPr lang="en-NZ"/>
        </a:p>
      </dgm:t>
    </dgm:pt>
    <dgm:pt modelId="{9B330C7C-EEB8-4461-8467-70861B0F3680}" type="sibTrans" cxnId="{A633E2D4-544D-42F6-B022-DF20060F08C6}">
      <dgm:prSet/>
      <dgm:spPr/>
      <dgm:t>
        <a:bodyPr/>
        <a:lstStyle/>
        <a:p>
          <a:endParaRPr lang="en-NZ"/>
        </a:p>
      </dgm:t>
    </dgm:pt>
    <dgm:pt modelId="{13422082-494A-4C13-A0A9-B61C56DF6C1B}" type="pres">
      <dgm:prSet presAssocID="{D5F021CE-3249-4784-984F-DA0446DAB8F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NZ"/>
        </a:p>
      </dgm:t>
    </dgm:pt>
    <dgm:pt modelId="{D2A9FDBB-80C1-4CA6-BBA8-022FD0AB7E6C}" type="pres">
      <dgm:prSet presAssocID="{1E07E67B-1C8E-4CB3-9159-B137B49394E7}" presName="parentLin" presStyleCnt="0"/>
      <dgm:spPr/>
    </dgm:pt>
    <dgm:pt modelId="{08E70A16-A27D-4689-84CD-2591193F4C70}" type="pres">
      <dgm:prSet presAssocID="{1E07E67B-1C8E-4CB3-9159-B137B49394E7}" presName="parentLeftMargin" presStyleLbl="node1" presStyleIdx="0" presStyleCnt="3"/>
      <dgm:spPr/>
      <dgm:t>
        <a:bodyPr/>
        <a:lstStyle/>
        <a:p>
          <a:endParaRPr lang="en-NZ"/>
        </a:p>
      </dgm:t>
    </dgm:pt>
    <dgm:pt modelId="{3DE6D3DC-4666-4EE6-A46E-1D22EBFA2383}" type="pres">
      <dgm:prSet presAssocID="{1E07E67B-1C8E-4CB3-9159-B137B49394E7}" presName="parentText" presStyleLbl="node1" presStyleIdx="0" presStyleCnt="3" custLinFactNeighborX="9493" custLinFactNeighborY="2047">
        <dgm:presLayoutVars>
          <dgm:chMax val="0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C19CD32D-2908-46D3-B04E-41F1CE7CF4D5}" type="pres">
      <dgm:prSet presAssocID="{1E07E67B-1C8E-4CB3-9159-B137B49394E7}" presName="negativeSpace" presStyleCnt="0"/>
      <dgm:spPr/>
    </dgm:pt>
    <dgm:pt modelId="{524AD8C2-0F94-401C-8F22-42773A2196AE}" type="pres">
      <dgm:prSet presAssocID="{1E07E67B-1C8E-4CB3-9159-B137B49394E7}" presName="childText" presStyleLbl="conFgAcc1" presStyleIdx="0" presStyleCnt="3">
        <dgm:presLayoutVars>
          <dgm:bulletEnabled val="1"/>
        </dgm:presLayoutVars>
      </dgm:prSet>
      <dgm:spPr/>
    </dgm:pt>
    <dgm:pt modelId="{A16A9CA4-2B8F-4DAC-9484-5E644A40BB14}" type="pres">
      <dgm:prSet presAssocID="{9B330C7C-EEB8-4461-8467-70861B0F3680}" presName="spaceBetweenRectangles" presStyleCnt="0"/>
      <dgm:spPr/>
    </dgm:pt>
    <dgm:pt modelId="{5AF171BF-D149-4CBD-B882-6A0B0CA5C293}" type="pres">
      <dgm:prSet presAssocID="{412393F9-F70D-411C-B982-71D3980CAF73}" presName="parentLin" presStyleCnt="0"/>
      <dgm:spPr/>
    </dgm:pt>
    <dgm:pt modelId="{AC9B3BE6-457C-44D7-9B7A-68DE7CB46ED8}" type="pres">
      <dgm:prSet presAssocID="{412393F9-F70D-411C-B982-71D3980CAF73}" presName="parentLeftMargin" presStyleLbl="node1" presStyleIdx="0" presStyleCnt="3"/>
      <dgm:spPr/>
      <dgm:t>
        <a:bodyPr/>
        <a:lstStyle/>
        <a:p>
          <a:endParaRPr lang="en-NZ"/>
        </a:p>
      </dgm:t>
    </dgm:pt>
    <dgm:pt modelId="{597C5FEA-0C52-4622-A65E-E957D7BDABFF}" type="pres">
      <dgm:prSet presAssocID="{412393F9-F70D-411C-B982-71D3980CAF7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59F09DD3-16AC-459E-8B08-2193CD8197F2}" type="pres">
      <dgm:prSet presAssocID="{412393F9-F70D-411C-B982-71D3980CAF73}" presName="negativeSpace" presStyleCnt="0"/>
      <dgm:spPr/>
    </dgm:pt>
    <dgm:pt modelId="{F6128F62-AA8A-4037-9F12-734997A7FA47}" type="pres">
      <dgm:prSet presAssocID="{412393F9-F70D-411C-B982-71D3980CAF73}" presName="childText" presStyleLbl="conFgAcc1" presStyleIdx="1" presStyleCnt="3">
        <dgm:presLayoutVars>
          <dgm:bulletEnabled val="1"/>
        </dgm:presLayoutVars>
      </dgm:prSet>
      <dgm:spPr/>
    </dgm:pt>
    <dgm:pt modelId="{62BDD032-6D66-424E-8C3A-19F5EDF105D6}" type="pres">
      <dgm:prSet presAssocID="{63A3DAA4-174F-428B-92CE-D8D86F191ED9}" presName="spaceBetweenRectangles" presStyleCnt="0"/>
      <dgm:spPr/>
    </dgm:pt>
    <dgm:pt modelId="{9878A1DD-2D01-4809-BE65-23D269816708}" type="pres">
      <dgm:prSet presAssocID="{E6698611-674E-4212-A952-CE22BDC0BFEF}" presName="parentLin" presStyleCnt="0"/>
      <dgm:spPr/>
    </dgm:pt>
    <dgm:pt modelId="{89DCCC34-9B88-4838-9070-CE4CF30F94AD}" type="pres">
      <dgm:prSet presAssocID="{E6698611-674E-4212-A952-CE22BDC0BFEF}" presName="parentLeftMargin" presStyleLbl="node1" presStyleIdx="1" presStyleCnt="3"/>
      <dgm:spPr/>
      <dgm:t>
        <a:bodyPr/>
        <a:lstStyle/>
        <a:p>
          <a:endParaRPr lang="en-NZ"/>
        </a:p>
      </dgm:t>
    </dgm:pt>
    <dgm:pt modelId="{D1CEAD77-7611-49DA-93F5-17705F71C07A}" type="pres">
      <dgm:prSet presAssocID="{E6698611-674E-4212-A952-CE22BDC0BFE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6537EFC7-615A-459E-82F1-44073C0639E2}" type="pres">
      <dgm:prSet presAssocID="{E6698611-674E-4212-A952-CE22BDC0BFEF}" presName="negativeSpace" presStyleCnt="0"/>
      <dgm:spPr/>
    </dgm:pt>
    <dgm:pt modelId="{DC689EAD-D626-4C7A-8DD1-01DB4C952EC6}" type="pres">
      <dgm:prSet presAssocID="{E6698611-674E-4212-A952-CE22BDC0BFE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65F2800-D52A-422A-82BB-64C7C61056AE}" type="presOf" srcId="{1E07E67B-1C8E-4CB3-9159-B137B49394E7}" destId="{3DE6D3DC-4666-4EE6-A46E-1D22EBFA2383}" srcOrd="1" destOrd="0" presId="urn:microsoft.com/office/officeart/2005/8/layout/list1"/>
    <dgm:cxn modelId="{9D4AD63B-0F05-4798-BABF-61CA6BBDCDEA}" type="presOf" srcId="{1E07E67B-1C8E-4CB3-9159-B137B49394E7}" destId="{08E70A16-A27D-4689-84CD-2591193F4C70}" srcOrd="0" destOrd="0" presId="urn:microsoft.com/office/officeart/2005/8/layout/list1"/>
    <dgm:cxn modelId="{0DEE3885-586C-45A7-B12F-889353840498}" srcId="{D5F021CE-3249-4784-984F-DA0446DAB8F9}" destId="{E6698611-674E-4212-A952-CE22BDC0BFEF}" srcOrd="2" destOrd="0" parTransId="{015D3F6C-025F-4735-A546-5E9053C4C91B}" sibTransId="{22816520-4F90-4EF8-849D-CCCA0EC3F242}"/>
    <dgm:cxn modelId="{0BAD030E-6373-45A3-B3B3-90D8EE559FF0}" srcId="{D5F021CE-3249-4784-984F-DA0446DAB8F9}" destId="{412393F9-F70D-411C-B982-71D3980CAF73}" srcOrd="1" destOrd="0" parTransId="{E6BE8F87-1D85-4C37-BCD3-8BB6913BE87A}" sibTransId="{63A3DAA4-174F-428B-92CE-D8D86F191ED9}"/>
    <dgm:cxn modelId="{0CE0375F-61EC-4CBF-8A4E-08919067A99F}" type="presOf" srcId="{D5F021CE-3249-4784-984F-DA0446DAB8F9}" destId="{13422082-494A-4C13-A0A9-B61C56DF6C1B}" srcOrd="0" destOrd="0" presId="urn:microsoft.com/office/officeart/2005/8/layout/list1"/>
    <dgm:cxn modelId="{A633E2D4-544D-42F6-B022-DF20060F08C6}" srcId="{D5F021CE-3249-4784-984F-DA0446DAB8F9}" destId="{1E07E67B-1C8E-4CB3-9159-B137B49394E7}" srcOrd="0" destOrd="0" parTransId="{D0A6ED6C-CB71-471B-A321-06583FBC5335}" sibTransId="{9B330C7C-EEB8-4461-8467-70861B0F3680}"/>
    <dgm:cxn modelId="{588F2587-E7D4-4541-B01B-7303C4A8AA16}" type="presOf" srcId="{E6698611-674E-4212-A952-CE22BDC0BFEF}" destId="{D1CEAD77-7611-49DA-93F5-17705F71C07A}" srcOrd="1" destOrd="0" presId="urn:microsoft.com/office/officeart/2005/8/layout/list1"/>
    <dgm:cxn modelId="{7538ACE3-FE97-4EE9-A8FF-2A6552051AE6}" type="presOf" srcId="{E6698611-674E-4212-A952-CE22BDC0BFEF}" destId="{89DCCC34-9B88-4838-9070-CE4CF30F94AD}" srcOrd="0" destOrd="0" presId="urn:microsoft.com/office/officeart/2005/8/layout/list1"/>
    <dgm:cxn modelId="{4456B273-7A36-47AC-A229-DEC1FB3A359B}" type="presOf" srcId="{412393F9-F70D-411C-B982-71D3980CAF73}" destId="{597C5FEA-0C52-4622-A65E-E957D7BDABFF}" srcOrd="1" destOrd="0" presId="urn:microsoft.com/office/officeart/2005/8/layout/list1"/>
    <dgm:cxn modelId="{D256D3A4-ED6D-449E-B7E5-4E8F3BA25DFE}" type="presOf" srcId="{412393F9-F70D-411C-B982-71D3980CAF73}" destId="{AC9B3BE6-457C-44D7-9B7A-68DE7CB46ED8}" srcOrd="0" destOrd="0" presId="urn:microsoft.com/office/officeart/2005/8/layout/list1"/>
    <dgm:cxn modelId="{F225CC7F-0EA5-49B9-958C-C12A5EE636C1}" type="presParOf" srcId="{13422082-494A-4C13-A0A9-B61C56DF6C1B}" destId="{D2A9FDBB-80C1-4CA6-BBA8-022FD0AB7E6C}" srcOrd="0" destOrd="0" presId="urn:microsoft.com/office/officeart/2005/8/layout/list1"/>
    <dgm:cxn modelId="{D7233D58-E576-406E-96E8-D281B7498C8D}" type="presParOf" srcId="{D2A9FDBB-80C1-4CA6-BBA8-022FD0AB7E6C}" destId="{08E70A16-A27D-4689-84CD-2591193F4C70}" srcOrd="0" destOrd="0" presId="urn:microsoft.com/office/officeart/2005/8/layout/list1"/>
    <dgm:cxn modelId="{9910AB60-1709-4B80-909E-EE5945818277}" type="presParOf" srcId="{D2A9FDBB-80C1-4CA6-BBA8-022FD0AB7E6C}" destId="{3DE6D3DC-4666-4EE6-A46E-1D22EBFA2383}" srcOrd="1" destOrd="0" presId="urn:microsoft.com/office/officeart/2005/8/layout/list1"/>
    <dgm:cxn modelId="{513356F5-434D-42C3-80EA-1841BAB75928}" type="presParOf" srcId="{13422082-494A-4C13-A0A9-B61C56DF6C1B}" destId="{C19CD32D-2908-46D3-B04E-41F1CE7CF4D5}" srcOrd="1" destOrd="0" presId="urn:microsoft.com/office/officeart/2005/8/layout/list1"/>
    <dgm:cxn modelId="{A6D1ACBF-C368-4635-A3F3-42E7294685DC}" type="presParOf" srcId="{13422082-494A-4C13-A0A9-B61C56DF6C1B}" destId="{524AD8C2-0F94-401C-8F22-42773A2196AE}" srcOrd="2" destOrd="0" presId="urn:microsoft.com/office/officeart/2005/8/layout/list1"/>
    <dgm:cxn modelId="{83CAF823-2487-4A43-AC78-E836F966D1EE}" type="presParOf" srcId="{13422082-494A-4C13-A0A9-B61C56DF6C1B}" destId="{A16A9CA4-2B8F-4DAC-9484-5E644A40BB14}" srcOrd="3" destOrd="0" presId="urn:microsoft.com/office/officeart/2005/8/layout/list1"/>
    <dgm:cxn modelId="{965709DA-7F90-477F-AB65-C66156063860}" type="presParOf" srcId="{13422082-494A-4C13-A0A9-B61C56DF6C1B}" destId="{5AF171BF-D149-4CBD-B882-6A0B0CA5C293}" srcOrd="4" destOrd="0" presId="urn:microsoft.com/office/officeart/2005/8/layout/list1"/>
    <dgm:cxn modelId="{F61B2A56-73D1-4957-8315-05355AC06A31}" type="presParOf" srcId="{5AF171BF-D149-4CBD-B882-6A0B0CA5C293}" destId="{AC9B3BE6-457C-44D7-9B7A-68DE7CB46ED8}" srcOrd="0" destOrd="0" presId="urn:microsoft.com/office/officeart/2005/8/layout/list1"/>
    <dgm:cxn modelId="{293249C5-E731-4B82-A214-66753EA8AFBE}" type="presParOf" srcId="{5AF171BF-D149-4CBD-B882-6A0B0CA5C293}" destId="{597C5FEA-0C52-4622-A65E-E957D7BDABFF}" srcOrd="1" destOrd="0" presId="urn:microsoft.com/office/officeart/2005/8/layout/list1"/>
    <dgm:cxn modelId="{95426440-F4DA-4B9D-B2DB-28A12E886F42}" type="presParOf" srcId="{13422082-494A-4C13-A0A9-B61C56DF6C1B}" destId="{59F09DD3-16AC-459E-8B08-2193CD8197F2}" srcOrd="5" destOrd="0" presId="urn:microsoft.com/office/officeart/2005/8/layout/list1"/>
    <dgm:cxn modelId="{2C6693E4-CAA0-4A4A-9602-B121E7E7A37E}" type="presParOf" srcId="{13422082-494A-4C13-A0A9-B61C56DF6C1B}" destId="{F6128F62-AA8A-4037-9F12-734997A7FA47}" srcOrd="6" destOrd="0" presId="urn:microsoft.com/office/officeart/2005/8/layout/list1"/>
    <dgm:cxn modelId="{49722881-3046-4A07-A3AE-6A32C239196F}" type="presParOf" srcId="{13422082-494A-4C13-A0A9-B61C56DF6C1B}" destId="{62BDD032-6D66-424E-8C3A-19F5EDF105D6}" srcOrd="7" destOrd="0" presId="urn:microsoft.com/office/officeart/2005/8/layout/list1"/>
    <dgm:cxn modelId="{0A669F68-0512-45CD-A975-2ED69CCB339F}" type="presParOf" srcId="{13422082-494A-4C13-A0A9-B61C56DF6C1B}" destId="{9878A1DD-2D01-4809-BE65-23D269816708}" srcOrd="8" destOrd="0" presId="urn:microsoft.com/office/officeart/2005/8/layout/list1"/>
    <dgm:cxn modelId="{0E30D17B-5B00-4B0A-807A-F9FB854EDF89}" type="presParOf" srcId="{9878A1DD-2D01-4809-BE65-23D269816708}" destId="{89DCCC34-9B88-4838-9070-CE4CF30F94AD}" srcOrd="0" destOrd="0" presId="urn:microsoft.com/office/officeart/2005/8/layout/list1"/>
    <dgm:cxn modelId="{88E76912-8341-4B15-A49F-871335D474CD}" type="presParOf" srcId="{9878A1DD-2D01-4809-BE65-23D269816708}" destId="{D1CEAD77-7611-49DA-93F5-17705F71C07A}" srcOrd="1" destOrd="0" presId="urn:microsoft.com/office/officeart/2005/8/layout/list1"/>
    <dgm:cxn modelId="{5735F398-415C-43CA-90B2-EFED0BDC4268}" type="presParOf" srcId="{13422082-494A-4C13-A0A9-B61C56DF6C1B}" destId="{6537EFC7-615A-459E-82F1-44073C0639E2}" srcOrd="9" destOrd="0" presId="urn:microsoft.com/office/officeart/2005/8/layout/list1"/>
    <dgm:cxn modelId="{A3A7E7C9-FDCE-4418-B961-AAB3C67FE4DA}" type="presParOf" srcId="{13422082-494A-4C13-A0A9-B61C56DF6C1B}" destId="{DC689EAD-D626-4C7A-8DD1-01DB4C952EC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4AD8C2-0F94-401C-8F22-42773A2196AE}">
      <dsp:nvSpPr>
        <dsp:cNvPr id="0" name=""/>
        <dsp:cNvSpPr/>
      </dsp:nvSpPr>
      <dsp:spPr>
        <a:xfrm>
          <a:off x="0" y="667440"/>
          <a:ext cx="9472612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E6D3DC-4666-4EE6-A46E-1D22EBFA2383}">
      <dsp:nvSpPr>
        <dsp:cNvPr id="0" name=""/>
        <dsp:cNvSpPr/>
      </dsp:nvSpPr>
      <dsp:spPr>
        <a:xfrm>
          <a:off x="518592" y="214456"/>
          <a:ext cx="6630828" cy="944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0630" tIns="0" rIns="25063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3200" kern="1200" dirty="0" smtClean="0"/>
            <a:t>Milk – Background, Composition</a:t>
          </a:r>
          <a:endParaRPr lang="en-NZ" sz="3200" kern="1200" dirty="0"/>
        </a:p>
      </dsp:txBody>
      <dsp:txXfrm>
        <a:off x="564706" y="260570"/>
        <a:ext cx="6538600" cy="852412"/>
      </dsp:txXfrm>
    </dsp:sp>
    <dsp:sp modelId="{F6128F62-AA8A-4037-9F12-734997A7FA47}">
      <dsp:nvSpPr>
        <dsp:cNvPr id="0" name=""/>
        <dsp:cNvSpPr/>
      </dsp:nvSpPr>
      <dsp:spPr>
        <a:xfrm>
          <a:off x="0" y="2118960"/>
          <a:ext cx="9472612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7C5FEA-0C52-4622-A65E-E957D7BDABFF}">
      <dsp:nvSpPr>
        <dsp:cNvPr id="0" name=""/>
        <dsp:cNvSpPr/>
      </dsp:nvSpPr>
      <dsp:spPr>
        <a:xfrm>
          <a:off x="473630" y="1646640"/>
          <a:ext cx="6630828" cy="944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0630" tIns="0" rIns="25063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3200" kern="1200" dirty="0" smtClean="0"/>
            <a:t>Cheese – History and Types</a:t>
          </a:r>
          <a:endParaRPr lang="en-NZ" sz="3200" kern="1200" dirty="0"/>
        </a:p>
      </dsp:txBody>
      <dsp:txXfrm>
        <a:off x="519744" y="1692754"/>
        <a:ext cx="6538600" cy="852412"/>
      </dsp:txXfrm>
    </dsp:sp>
    <dsp:sp modelId="{DC689EAD-D626-4C7A-8DD1-01DB4C952EC6}">
      <dsp:nvSpPr>
        <dsp:cNvPr id="0" name=""/>
        <dsp:cNvSpPr/>
      </dsp:nvSpPr>
      <dsp:spPr>
        <a:xfrm>
          <a:off x="0" y="3570480"/>
          <a:ext cx="9472612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CEAD77-7611-49DA-93F5-17705F71C07A}">
      <dsp:nvSpPr>
        <dsp:cNvPr id="0" name=""/>
        <dsp:cNvSpPr/>
      </dsp:nvSpPr>
      <dsp:spPr>
        <a:xfrm>
          <a:off x="473630" y="3098160"/>
          <a:ext cx="6630828" cy="944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0630" tIns="0" rIns="25063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3200" kern="1200" dirty="0" smtClean="0"/>
            <a:t>Cheese Making - Chemical Reactions</a:t>
          </a:r>
          <a:endParaRPr lang="en-NZ" sz="3200" kern="1200" dirty="0"/>
        </a:p>
      </dsp:txBody>
      <dsp:txXfrm>
        <a:off x="519744" y="3144274"/>
        <a:ext cx="6538600" cy="8524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7646E-8811-423A-9C42-2CBFADA00A96}" type="datetimeFigureOut">
              <a:rPr lang="en-US" smtClean="0"/>
              <a:t>6/7/16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60E59-1627-4404-ACC5-51C744AB0F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77E230-58DD-43ED-96A1-552DDAB53532}" type="datetimeFigureOut">
              <a:rPr lang="en-US" smtClean="0"/>
              <a:pPr/>
              <a:t>6/7/16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41221E5-7225-48EB-A4EE-420E7BFCF7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57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gradFill rotWithShape="1">
          <a:gsLst>
            <a:gs pos="0">
              <a:schemeClr val="tx2">
                <a:lumMod val="20000"/>
                <a:lumOff val="80000"/>
              </a:schemeClr>
            </a:gs>
            <a:gs pos="90000">
              <a:schemeClr val="tx2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99025" y="6356351"/>
            <a:ext cx="121888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BBE6BF-C811-45BB-8BA9-22EFF2B83FFA}" type="datetime1">
              <a:rPr lang="en-US" smtClean="0"/>
              <a:t>6/7/16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14708" y="6356351"/>
            <a:ext cx="397406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85571" y="6356351"/>
            <a:ext cx="6094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11892563" y="0"/>
            <a:ext cx="304721" cy="6858000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dirty="0"/>
          </a:p>
        </p:txBody>
      </p:sp>
      <p:pic>
        <p:nvPicPr>
          <p:cNvPr id="55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1803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</p:spPr>
        <p:txBody>
          <a:bodyPr>
            <a:noAutofit/>
          </a:bodyPr>
          <a:lstStyle>
            <a:lvl1pPr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147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41C5-B5F2-469F-BA25-292CFCDAF6E0}" type="datetime1">
              <a:rPr lang="en-US" smtClean="0"/>
              <a:t>6/7/16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967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D85FE-5443-4629-8A1C-6F6EA57CBD60}" type="datetime1">
              <a:rPr lang="en-US" smtClean="0"/>
              <a:t>6/7/16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1885691" y="0"/>
            <a:ext cx="304721" cy="6858000"/>
          </a:xfrm>
          <a:prstGeom prst="rect">
            <a:avLst/>
          </a:prstGeom>
          <a:solidFill>
            <a:schemeClr val="tx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8" name="Rectangle 7"/>
          <p:cNvSpPr/>
          <p:nvPr userDrawn="1"/>
        </p:nvSpPr>
        <p:spPr>
          <a:xfrm>
            <a:off x="11885691" y="0"/>
            <a:ext cx="304721" cy="6858000"/>
          </a:xfrm>
          <a:prstGeom prst="rect">
            <a:avLst/>
          </a:prstGeom>
          <a:solidFill>
            <a:schemeClr val="tx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863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9362CC-4597-4E8E-AFE5-237B3DA1FF07}" type="datetime1">
              <a:rPr lang="en-US" smtClean="0"/>
              <a:t>6/7/16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219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1803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11892563" y="0"/>
            <a:ext cx="304721" cy="6858000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1F63988-78D4-46C4-B808-1786C6A42859}" type="datetime1">
              <a:rPr lang="en-US" smtClean="0"/>
              <a:t>6/7/16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19454" y="4259996"/>
            <a:ext cx="7264623" cy="115020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454" y="1600201"/>
            <a:ext cx="8283272" cy="2654064"/>
          </a:xfrm>
        </p:spPr>
        <p:txBody>
          <a:bodyPr anchor="b">
            <a:normAutofit/>
          </a:bodyPr>
          <a:lstStyle>
            <a:lvl1pPr algn="l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873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482C1EE-CCC0-4F27-8918-BF938AC1419F}" type="datetime1">
              <a:rPr lang="en-US" smtClean="0"/>
              <a:t>6/7/16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4328" y="1600200"/>
            <a:ext cx="4572000" cy="457200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35496" y="1600200"/>
            <a:ext cx="4572000" cy="457200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5384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9A0C48B-9D86-4C33-9BD3-2929B1D74E3D}" type="datetime1">
              <a:rPr lang="en-US" smtClean="0"/>
              <a:t>6/7/16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24328" y="2514600"/>
            <a:ext cx="4572000" cy="365556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24328" y="1499616"/>
            <a:ext cx="4572000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36615" y="2514706"/>
            <a:ext cx="4572000" cy="365749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36615" y="1499616"/>
            <a:ext cx="4572000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3413" y="177800"/>
            <a:ext cx="9472824" cy="123983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896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87B711C-F9D6-42CE-B848-D107B7756573}" type="datetime1">
              <a:rPr lang="en-US" smtClean="0"/>
              <a:t>6/7/16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8792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5180250" y="6356351"/>
            <a:ext cx="1218883" cy="365125"/>
          </a:xfrm>
        </p:spPr>
        <p:txBody>
          <a:bodyPr/>
          <a:lstStyle/>
          <a:p>
            <a:fld id="{4C1EAC44-87EE-4E25-9BCB-D1B8F4FDD9D1}" type="datetime1">
              <a:rPr lang="en-US" smtClean="0"/>
              <a:t>6/7/16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95933" y="6356351"/>
            <a:ext cx="397406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766796" y="6356351"/>
            <a:ext cx="609441" cy="365125"/>
          </a:xfrm>
        </p:spPr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28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68E44B9-3FFE-4574-9630-3E5A6F960186}" type="datetime1">
              <a:rPr lang="en-US" smtClean="0"/>
              <a:t>6/7/16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251" y="482600"/>
            <a:ext cx="6195986" cy="56896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9" name="Rectangle 8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dirty="0"/>
          </a:p>
        </p:txBody>
      </p:sp>
      <p:sp>
        <p:nvSpPr>
          <p:cNvPr id="10" name="Rectangle 9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639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F492-7803-4716-B969-A5873965FF8A}" type="datetime1">
              <a:rPr lang="en-US" smtClean="0"/>
              <a:t>6/7/16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0251" y="482600"/>
            <a:ext cx="6195986" cy="5689600"/>
          </a:xfrm>
          <a:ln w="190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645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>
                <a:lumMod val="20000"/>
                <a:lumOff val="80000"/>
              </a:schemeClr>
            </a:gs>
            <a:gs pos="90000">
              <a:schemeClr val="tx2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80250" y="635635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tx1"/>
                </a:solidFill>
              </a:defRPr>
            </a:lvl1pPr>
          </a:lstStyle>
          <a:p>
            <a:fld id="{FD004168-AADC-4457-9784-543656FEE4FC}" type="datetime1">
              <a:rPr lang="en-US" smtClean="0"/>
              <a:t>6/7/16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5933" y="635635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6796" y="635635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baseline="0"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1885691" y="0"/>
            <a:ext cx="304721" cy="6858000"/>
          </a:xfrm>
          <a:prstGeom prst="rect">
            <a:avLst/>
          </a:prstGeom>
          <a:solidFill>
            <a:schemeClr val="tx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dirty="0"/>
          </a:p>
        </p:txBody>
      </p:sp>
      <p:pic>
        <p:nvPicPr>
          <p:cNvPr id="46" name="Picture 2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1803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3413" y="1600200"/>
            <a:ext cx="947282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3413" y="177800"/>
            <a:ext cx="9472824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1518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0" orient="horz" pos="2160" userDrawn="1">
          <p15:clr>
            <a:srgbClr val="F26B43"/>
          </p15:clr>
        </p15:guide>
        <p15:guide id="1" pos="3839" userDrawn="1">
          <p15:clr>
            <a:srgbClr val="F26B43"/>
          </p15:clr>
        </p15:guide>
        <p15:guide id="2" pos="1199" userDrawn="1">
          <p15:clr>
            <a:srgbClr val="F26B43"/>
          </p15:clr>
        </p15:guide>
        <p15:guide id="3" pos="71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Te Awamutu College</a:t>
            </a:r>
          </a:p>
          <a:p>
            <a:r>
              <a:rPr lang="en-US" dirty="0" smtClean="0"/>
              <a:t>October 2015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All About Cheese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4532" y="404664"/>
            <a:ext cx="4135363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59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NZ" dirty="0" smtClean="0"/>
              <a:t>It is an ENZYME that breaks down the protein in milk</a:t>
            </a:r>
          </a:p>
          <a:p>
            <a:r>
              <a:rPr lang="en-NZ" dirty="0" smtClean="0"/>
              <a:t>The enzyme is call </a:t>
            </a:r>
            <a:r>
              <a:rPr lang="en-NZ" i="1" dirty="0" smtClean="0"/>
              <a:t>CHYMOSIN</a:t>
            </a:r>
          </a:p>
          <a:p>
            <a:endParaRPr lang="en-NZ" i="1" dirty="0" smtClean="0"/>
          </a:p>
          <a:p>
            <a:r>
              <a:rPr lang="en-NZ" i="1" dirty="0" smtClean="0"/>
              <a:t>What is an enzyme?</a:t>
            </a:r>
          </a:p>
          <a:p>
            <a:pPr marL="0" indent="0">
              <a:buNone/>
            </a:pPr>
            <a:r>
              <a:rPr lang="en-NZ" i="1" dirty="0"/>
              <a:t> </a:t>
            </a:r>
            <a:r>
              <a:rPr lang="en-NZ" i="1" dirty="0" smtClean="0"/>
              <a:t>   Protein creates a bio-chemical reaction</a:t>
            </a:r>
            <a:br>
              <a:rPr lang="en-NZ" i="1" dirty="0" smtClean="0"/>
            </a:br>
            <a:endParaRPr lang="en-NZ" i="1" dirty="0" smtClean="0"/>
          </a:p>
          <a:p>
            <a:endParaRPr lang="en-NZ" i="1" dirty="0"/>
          </a:p>
          <a:p>
            <a:r>
              <a:rPr lang="en-NZ" dirty="0" smtClean="0"/>
              <a:t>It chops off the hydrophilic protein strands</a:t>
            </a:r>
          </a:p>
          <a:p>
            <a:endParaRPr lang="en-NZ" dirty="0"/>
          </a:p>
          <a:p>
            <a:r>
              <a:rPr lang="en-NZ" dirty="0" smtClean="0"/>
              <a:t>Leaves the hydrophobic part of the casein and</a:t>
            </a:r>
          </a:p>
          <a:p>
            <a:pPr marL="0" indent="0">
              <a:buNone/>
            </a:pPr>
            <a:r>
              <a:rPr lang="en-NZ" dirty="0"/>
              <a:t> </a:t>
            </a:r>
            <a:r>
              <a:rPr lang="en-NZ" dirty="0" smtClean="0"/>
              <a:t>     causes coagulation of the CASEIN protein</a:t>
            </a:r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Rennet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6740" y="2420888"/>
            <a:ext cx="1609725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81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Originally from stomachs of young calves</a:t>
            </a:r>
          </a:p>
          <a:p>
            <a:endParaRPr lang="en-NZ" dirty="0"/>
          </a:p>
          <a:p>
            <a:r>
              <a:rPr lang="en-NZ" dirty="0" smtClean="0"/>
              <a:t>Now chemically made from</a:t>
            </a:r>
          </a:p>
          <a:p>
            <a:pPr lvl="1"/>
            <a:r>
              <a:rPr lang="en-NZ" dirty="0" smtClean="0"/>
              <a:t>Plants</a:t>
            </a:r>
          </a:p>
          <a:p>
            <a:pPr lvl="1"/>
            <a:r>
              <a:rPr lang="en-NZ" dirty="0" smtClean="0"/>
              <a:t>Micro-organisms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Rennet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0356" y="3140968"/>
            <a:ext cx="5361781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4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How Does the Rennet Work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7960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2969" y="2089770"/>
            <a:ext cx="8179915" cy="396812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Milk is a suspension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4386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4776" y="1600200"/>
            <a:ext cx="7249885" cy="4572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dirty="0" smtClean="0"/>
              <a:t>Proteins in milk made of molecular clusters</a:t>
            </a:r>
            <a:br>
              <a:rPr lang="en-NZ" dirty="0" smtClean="0"/>
            </a:br>
            <a:r>
              <a:rPr lang="en-NZ" b="1" i="1" dirty="0" smtClean="0"/>
              <a:t>Micelles</a:t>
            </a:r>
            <a:endParaRPr lang="en-NZ" b="1" i="1" dirty="0"/>
          </a:p>
        </p:txBody>
      </p:sp>
    </p:spTree>
    <p:extLst>
      <p:ext uri="{BB962C8B-B14F-4D97-AF65-F5344CB8AC3E}">
        <p14:creationId xmlns:p14="http://schemas.microsoft.com/office/powerpoint/2010/main" val="113395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Strands Kappa Casein – are hydrophilic</a:t>
            </a:r>
            <a:br>
              <a:rPr lang="en-NZ" dirty="0" smtClean="0"/>
            </a:br>
            <a:r>
              <a:rPr lang="en-NZ" dirty="0" smtClean="0"/>
              <a:t>Proteins stay in suspension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859"/>
          <a:stretch/>
        </p:blipFill>
        <p:spPr>
          <a:xfrm>
            <a:off x="3597698" y="1600200"/>
            <a:ext cx="608404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15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Chomysin enzyme chops off the strands</a:t>
            </a:r>
            <a:br>
              <a:rPr lang="en-NZ" dirty="0" smtClean="0"/>
            </a:br>
            <a:r>
              <a:rPr lang="en-NZ" dirty="0" smtClean="0"/>
              <a:t>Protein becomes hydrophobic and clumps together</a:t>
            </a:r>
            <a:endParaRPr lang="en-NZ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9429" y="1600200"/>
            <a:ext cx="778058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1569" y="1724025"/>
            <a:ext cx="8496300" cy="43243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The clumping forms a gel –trap the whey and fat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2337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4469" y="1604962"/>
            <a:ext cx="7810500" cy="456247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Cutting and stirring -</a:t>
            </a:r>
            <a:r>
              <a:rPr lang="en-NZ" dirty="0"/>
              <a:t> </a:t>
            </a:r>
            <a:r>
              <a:rPr lang="en-NZ" dirty="0" smtClean="0"/>
              <a:t>breaks </a:t>
            </a:r>
            <a:r>
              <a:rPr lang="en-NZ" dirty="0"/>
              <a:t>the gel </a:t>
            </a:r>
          </a:p>
        </p:txBody>
      </p:sp>
    </p:spTree>
    <p:extLst>
      <p:ext uri="{BB962C8B-B14F-4D97-AF65-F5344CB8AC3E}">
        <p14:creationId xmlns:p14="http://schemas.microsoft.com/office/powerpoint/2010/main" val="388995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994" y="1743075"/>
            <a:ext cx="7791450" cy="42862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Heat shrinks the curds - releasing more whey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5635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What Are We Going To Cover</a:t>
            </a:r>
            <a:endParaRPr lang="en-NZ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1701233"/>
              </p:ext>
            </p:extLst>
          </p:nvPr>
        </p:nvGraphicFramePr>
        <p:xfrm>
          <a:off x="1903413" y="1600200"/>
          <a:ext cx="9472612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751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5980" y="1556792"/>
            <a:ext cx="3326671" cy="245687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Right texture – drain whey and press</a:t>
            </a:r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2564" y="4149080"/>
            <a:ext cx="3728823" cy="2484013"/>
          </a:xfrm>
          <a:prstGeom prst="rect">
            <a:avLst/>
          </a:prstGeom>
        </p:spPr>
      </p:pic>
      <p:sp>
        <p:nvSpPr>
          <p:cNvPr id="7" name="U-Turn Arrow 6"/>
          <p:cNvSpPr/>
          <p:nvPr/>
        </p:nvSpPr>
        <p:spPr>
          <a:xfrm rot="892992">
            <a:off x="6094412" y="3717032"/>
            <a:ext cx="1008112" cy="432048"/>
          </a:xfrm>
          <a:prstGeom prst="uturn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90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NZ" sz="4500" b="1" dirty="0" smtClean="0"/>
              <a:t>Specific bacteria used for cheese making</a:t>
            </a:r>
          </a:p>
          <a:p>
            <a:endParaRPr lang="en-NZ" dirty="0" smtClean="0"/>
          </a:p>
          <a:p>
            <a:r>
              <a:rPr lang="en-NZ" sz="3800" dirty="0" smtClean="0"/>
              <a:t>Develop acid in the cheese curd for milk preservation– </a:t>
            </a:r>
            <a:r>
              <a:rPr lang="en-NZ" sz="3800" i="1" dirty="0" smtClean="0"/>
              <a:t>Lactic Acid </a:t>
            </a:r>
          </a:p>
          <a:p>
            <a:pPr lvl="1"/>
            <a:r>
              <a:rPr lang="en-NZ" sz="3400" i="1" dirty="0" smtClean="0"/>
              <a:t>“Feed off the lactose in the milk”</a:t>
            </a:r>
          </a:p>
          <a:p>
            <a:endParaRPr lang="en-NZ" sz="3800" dirty="0" smtClean="0"/>
          </a:p>
          <a:p>
            <a:r>
              <a:rPr lang="en-US" sz="3800" dirty="0" smtClean="0"/>
              <a:t>Protect </a:t>
            </a:r>
            <a:r>
              <a:rPr lang="en-US" sz="3800" dirty="0"/>
              <a:t>against other micro </a:t>
            </a:r>
            <a:r>
              <a:rPr lang="en-US" sz="3800" dirty="0" smtClean="0"/>
              <a:t>organisms</a:t>
            </a:r>
          </a:p>
          <a:p>
            <a:endParaRPr lang="en-US" sz="3800" dirty="0" smtClean="0"/>
          </a:p>
          <a:p>
            <a:r>
              <a:rPr lang="en-US" sz="3800" dirty="0" smtClean="0"/>
              <a:t>Provide </a:t>
            </a:r>
            <a:r>
              <a:rPr lang="en-US" sz="3800" dirty="0"/>
              <a:t>enzymes to allow flavor development to occur during maturation </a:t>
            </a:r>
            <a:endParaRPr lang="en-NZ" sz="3800" dirty="0"/>
          </a:p>
          <a:p>
            <a:pPr marL="0" indent="0">
              <a:buNone/>
            </a:pPr>
            <a:endParaRPr lang="en-NZ" dirty="0"/>
          </a:p>
          <a:p>
            <a:r>
              <a:rPr lang="en-NZ" dirty="0" smtClean="0"/>
              <a:t>Usually use two types</a:t>
            </a:r>
          </a:p>
          <a:p>
            <a:r>
              <a:rPr lang="en-NZ" dirty="0" smtClean="0"/>
              <a:t>Mesophilic - 20°C to 40°C</a:t>
            </a:r>
          </a:p>
          <a:p>
            <a:r>
              <a:rPr lang="en-NZ" dirty="0" smtClean="0"/>
              <a:t>Thermophilic - 45°C      </a:t>
            </a:r>
            <a:r>
              <a:rPr lang="en-NZ" i="1" dirty="0" smtClean="0"/>
              <a:t>(Heat loving)</a:t>
            </a:r>
            <a:endParaRPr lang="en-NZ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Starter Culture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312" y="332656"/>
            <a:ext cx="282892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25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Name Five Different Types of Cheese</a:t>
            </a:r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Cheese Types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7501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NZ" dirty="0" smtClean="0"/>
              <a:t>Preserve</a:t>
            </a:r>
          </a:p>
          <a:p>
            <a:r>
              <a:rPr lang="en-NZ" dirty="0" smtClean="0"/>
              <a:t>Short Shelf Life</a:t>
            </a:r>
          </a:p>
          <a:p>
            <a:r>
              <a:rPr lang="en-NZ" dirty="0" smtClean="0"/>
              <a:t>Emulsion</a:t>
            </a:r>
          </a:p>
          <a:p>
            <a:r>
              <a:rPr lang="en-NZ" dirty="0" smtClean="0"/>
              <a:t>Collodial Suspension</a:t>
            </a:r>
          </a:p>
          <a:p>
            <a:r>
              <a:rPr lang="en-NZ" dirty="0" smtClean="0"/>
              <a:t>Casein Protein and Whey Protein</a:t>
            </a:r>
          </a:p>
          <a:p>
            <a:r>
              <a:rPr lang="en-NZ" dirty="0" smtClean="0"/>
              <a:t>Hydrophilic</a:t>
            </a:r>
          </a:p>
          <a:p>
            <a:r>
              <a:rPr lang="en-NZ" dirty="0" smtClean="0"/>
              <a:t>Hydrophobic</a:t>
            </a:r>
          </a:p>
          <a:p>
            <a:r>
              <a:rPr lang="en-NZ" dirty="0" smtClean="0"/>
              <a:t>Enzyme</a:t>
            </a:r>
          </a:p>
          <a:p>
            <a:r>
              <a:rPr lang="en-NZ" dirty="0" smtClean="0"/>
              <a:t>Coagulation</a:t>
            </a:r>
          </a:p>
          <a:p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Words and Definitions you should know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1601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Milk is produced and drunk worldwide</a:t>
            </a:r>
          </a:p>
          <a:p>
            <a:endParaRPr lang="en-NZ" dirty="0"/>
          </a:p>
          <a:p>
            <a:r>
              <a:rPr lang="en-NZ" dirty="0" smtClean="0"/>
              <a:t>What do we know about milk</a:t>
            </a:r>
          </a:p>
          <a:p>
            <a:endParaRPr lang="en-NZ" dirty="0"/>
          </a:p>
          <a:p>
            <a:endParaRPr lang="en-NZ" dirty="0" smtClean="0"/>
          </a:p>
          <a:p>
            <a:pPr lvl="1"/>
            <a:r>
              <a:rPr lang="en-NZ" dirty="0" smtClean="0"/>
              <a:t>Name four other types of animals that produce milk we drink</a:t>
            </a:r>
          </a:p>
          <a:p>
            <a:pPr lvl="1"/>
            <a:endParaRPr lang="en-NZ" dirty="0"/>
          </a:p>
          <a:p>
            <a:pPr lvl="1"/>
            <a:r>
              <a:rPr lang="en-NZ" dirty="0" smtClean="0"/>
              <a:t>Name four types of products made from milk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Milk</a:t>
            </a:r>
            <a:endParaRPr lang="en-NZ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70676" y="404019"/>
            <a:ext cx="2917226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37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endParaRPr lang="en-NZ" dirty="0" smtClean="0"/>
          </a:p>
          <a:p>
            <a:pPr lvl="1"/>
            <a:r>
              <a:rPr lang="en-NZ" dirty="0" smtClean="0"/>
              <a:t>It is “fragile” and has a SHORT SHELF LIFE</a:t>
            </a:r>
          </a:p>
          <a:p>
            <a:pPr lvl="1"/>
            <a:r>
              <a:rPr lang="en-NZ" dirty="0" smtClean="0"/>
              <a:t>Not everyone is able to get fresh milk</a:t>
            </a:r>
          </a:p>
          <a:p>
            <a:pPr lvl="1"/>
            <a:r>
              <a:rPr lang="en-NZ" dirty="0" smtClean="0"/>
              <a:t>So we need to look at ways we can “PRESERVE” it</a:t>
            </a:r>
          </a:p>
          <a:p>
            <a:pPr lvl="1"/>
            <a:endParaRPr lang="en-NZ" dirty="0"/>
          </a:p>
          <a:p>
            <a:pPr lvl="2"/>
            <a:r>
              <a:rPr lang="en-NZ" dirty="0" smtClean="0"/>
              <a:t>Why does it have a short shelf life?</a:t>
            </a:r>
          </a:p>
          <a:p>
            <a:pPr lvl="1"/>
            <a:endParaRPr lang="en-NZ" dirty="0"/>
          </a:p>
          <a:p>
            <a:pPr lvl="2"/>
            <a:r>
              <a:rPr lang="en-NZ" dirty="0" smtClean="0"/>
              <a:t>What do you think preserving means?</a:t>
            </a:r>
          </a:p>
          <a:p>
            <a:pPr lvl="2"/>
            <a:endParaRPr lang="en-NZ" dirty="0"/>
          </a:p>
          <a:p>
            <a:pPr lvl="2"/>
            <a:r>
              <a:rPr lang="en-NZ" dirty="0" smtClean="0"/>
              <a:t>Name 2 ways we can preserve it</a:t>
            </a:r>
          </a:p>
          <a:p>
            <a:pPr lvl="2"/>
            <a:endParaRPr lang="en-NZ" dirty="0"/>
          </a:p>
          <a:p>
            <a:pPr marL="731520" lvl="2" indent="0">
              <a:buNone/>
            </a:pPr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22004" y="177800"/>
            <a:ext cx="9472824" cy="1239837"/>
          </a:xfrm>
        </p:spPr>
        <p:txBody>
          <a:bodyPr/>
          <a:lstStyle/>
          <a:p>
            <a:r>
              <a:rPr lang="en-NZ" dirty="0" smtClean="0"/>
              <a:t>Milk is Fragile 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8748" y="2160438"/>
            <a:ext cx="2438400" cy="345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75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NZ" dirty="0"/>
          </a:p>
          <a:p>
            <a:pPr marL="731520" lvl="2" indent="0">
              <a:buNone/>
            </a:pPr>
            <a:endParaRPr lang="en-NZ" dirty="0"/>
          </a:p>
          <a:p>
            <a:pPr marL="731520" lvl="2" indent="0">
              <a:buNone/>
            </a:pPr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Milk is Nutritious</a:t>
            </a:r>
            <a:endParaRPr lang="en-NZ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54652" y="214451"/>
            <a:ext cx="2736304" cy="2771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972099"/>
              </p:ext>
            </p:extLst>
          </p:nvPr>
        </p:nvGraphicFramePr>
        <p:xfrm>
          <a:off x="2133972" y="1873429"/>
          <a:ext cx="541725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8628"/>
                <a:gridCol w="2708628"/>
              </a:tblGrid>
              <a:tr h="370840">
                <a:tc>
                  <a:txBody>
                    <a:bodyPr/>
                    <a:lstStyle/>
                    <a:p>
                      <a:r>
                        <a:rPr lang="en-NZ" dirty="0" smtClean="0"/>
                        <a:t>Main Constituent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Percentage</a:t>
                      </a:r>
                      <a:endParaRPr lang="en-N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Water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87.5%</a:t>
                      </a:r>
                      <a:endParaRPr lang="en-N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Fat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3.9%</a:t>
                      </a:r>
                      <a:endParaRPr lang="en-N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Protein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3.4%</a:t>
                      </a:r>
                      <a:endParaRPr lang="en-N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Lactose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4.8%</a:t>
                      </a:r>
                      <a:endParaRPr lang="en-N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Minerals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0.8%</a:t>
                      </a:r>
                      <a:endParaRPr lang="en-N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790156" y="4797152"/>
            <a:ext cx="5256584" cy="9144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 smtClean="0">
                <a:solidFill>
                  <a:schemeClr val="tx1"/>
                </a:solidFill>
              </a:rPr>
              <a:t>What is Lactose?</a:t>
            </a:r>
            <a:endParaRPr lang="en-N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69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80865" y="1268760"/>
            <a:ext cx="9472824" cy="5112568"/>
          </a:xfrm>
        </p:spPr>
        <p:txBody>
          <a:bodyPr>
            <a:normAutofit lnSpcReduction="10000"/>
          </a:bodyPr>
          <a:lstStyle/>
          <a:p>
            <a:pPr lvl="1"/>
            <a:endParaRPr lang="en-NZ" dirty="0" smtClean="0"/>
          </a:p>
          <a:p>
            <a:pPr marL="365760" lvl="1" indent="0">
              <a:buNone/>
            </a:pPr>
            <a:r>
              <a:rPr lang="en-NZ" b="1" dirty="0" smtClean="0"/>
              <a:t>EMULSION</a:t>
            </a:r>
          </a:p>
          <a:p>
            <a:pPr marL="365760" lvl="1" indent="0">
              <a:buNone/>
            </a:pPr>
            <a:r>
              <a:rPr lang="en-NZ" dirty="0" smtClean="0"/>
              <a:t>A suspension of droplets of one liquid in another</a:t>
            </a:r>
          </a:p>
          <a:p>
            <a:pPr marL="365760" lvl="1" indent="0">
              <a:buNone/>
            </a:pPr>
            <a:r>
              <a:rPr lang="en-NZ" dirty="0" smtClean="0"/>
              <a:t>liquid</a:t>
            </a:r>
          </a:p>
          <a:p>
            <a:pPr marL="365760" lvl="1" indent="0">
              <a:buNone/>
            </a:pPr>
            <a:endParaRPr lang="en-NZ" dirty="0"/>
          </a:p>
          <a:p>
            <a:pPr marL="365760" lvl="1" indent="0">
              <a:buNone/>
            </a:pPr>
            <a:r>
              <a:rPr lang="en-NZ" dirty="0" smtClean="0"/>
              <a:t>Milk is an emulsion of fat in water</a:t>
            </a:r>
          </a:p>
          <a:p>
            <a:pPr marL="365760" lvl="1" indent="0">
              <a:buNone/>
            </a:pPr>
            <a:endParaRPr lang="en-NZ" dirty="0"/>
          </a:p>
          <a:p>
            <a:pPr marL="365760" lvl="1" indent="0">
              <a:buNone/>
            </a:pPr>
            <a:r>
              <a:rPr lang="en-NZ" dirty="0" smtClean="0"/>
              <a:t>AND</a:t>
            </a:r>
          </a:p>
          <a:p>
            <a:pPr marL="365760" lvl="1" indent="0">
              <a:buNone/>
            </a:pPr>
            <a:endParaRPr lang="en-NZ" dirty="0"/>
          </a:p>
          <a:p>
            <a:pPr marL="365760" lvl="1" indent="0">
              <a:buNone/>
            </a:pPr>
            <a:r>
              <a:rPr lang="en-NZ" b="1" dirty="0" smtClean="0"/>
              <a:t>COLLODIAL SUSPENSION</a:t>
            </a:r>
          </a:p>
          <a:p>
            <a:pPr marL="365760" lvl="1" indent="0">
              <a:buNone/>
            </a:pPr>
            <a:r>
              <a:rPr lang="en-NZ" dirty="0" smtClean="0"/>
              <a:t>When something no truly dissolved (in suspension) e.g. chalk in water</a:t>
            </a:r>
          </a:p>
          <a:p>
            <a:pPr marL="365760" lvl="1" indent="0">
              <a:buNone/>
            </a:pPr>
            <a:endParaRPr lang="en-NZ" dirty="0"/>
          </a:p>
          <a:p>
            <a:pPr marL="365760" lvl="1" indent="0">
              <a:buNone/>
            </a:pPr>
            <a:r>
              <a:rPr lang="en-NZ" dirty="0" smtClean="0"/>
              <a:t>Milk proteins are in suspension</a:t>
            </a:r>
          </a:p>
          <a:p>
            <a:pPr marL="365760" lvl="1" indent="0">
              <a:buNone/>
            </a:pPr>
            <a:endParaRPr lang="en-NZ" dirty="0" smtClean="0"/>
          </a:p>
          <a:p>
            <a:pPr marL="365760" lvl="1" indent="0">
              <a:buNone/>
            </a:pPr>
            <a:endParaRPr lang="en-NZ" sz="1600" dirty="0" smtClean="0"/>
          </a:p>
          <a:p>
            <a:pPr lvl="1"/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Chemically Milk is an: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6740" y="246175"/>
            <a:ext cx="266700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05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NZ" dirty="0" smtClean="0"/>
          </a:p>
          <a:p>
            <a:r>
              <a:rPr lang="en-NZ" dirty="0" smtClean="0"/>
              <a:t>Cheese </a:t>
            </a:r>
            <a:r>
              <a:rPr lang="en-NZ" dirty="0"/>
              <a:t>has been made in most cultures from ancient times.</a:t>
            </a:r>
          </a:p>
          <a:p>
            <a:r>
              <a:rPr lang="en-US" dirty="0"/>
              <a:t>Cheese was “invented” almost by accident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lvl="1"/>
            <a:r>
              <a:rPr lang="en-US" dirty="0"/>
              <a:t>Milk being transported inside an animal skin bag made from a calf stomach solidified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lvl="1"/>
            <a:r>
              <a:rPr lang="en-US" dirty="0"/>
              <a:t>Most likely residual rennet in the stomach lining causing the milk to coagulate </a:t>
            </a:r>
          </a:p>
          <a:p>
            <a:endParaRPr lang="en-US" dirty="0"/>
          </a:p>
          <a:p>
            <a:pPr lvl="1"/>
            <a:r>
              <a:rPr lang="en-US" dirty="0"/>
              <a:t>Fermented in the heat of the day to produce a basic fresh (or maybe, no so fresh!) curd.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Cheese – History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2684" y="206198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2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NZ" dirty="0"/>
          </a:p>
          <a:p>
            <a:r>
              <a:rPr lang="en-NZ" dirty="0" smtClean="0"/>
              <a:t>Cheese </a:t>
            </a:r>
            <a:r>
              <a:rPr lang="en-NZ" dirty="0"/>
              <a:t>is </a:t>
            </a:r>
            <a:r>
              <a:rPr lang="en-NZ" dirty="0" smtClean="0"/>
              <a:t>concentrated milk </a:t>
            </a:r>
          </a:p>
          <a:p>
            <a:endParaRPr lang="en-NZ" dirty="0"/>
          </a:p>
          <a:p>
            <a:r>
              <a:rPr lang="en-NZ" dirty="0" smtClean="0"/>
              <a:t>The basic solids of cheese are mainly</a:t>
            </a:r>
          </a:p>
          <a:p>
            <a:pPr lvl="1"/>
            <a:r>
              <a:rPr lang="en-NZ" dirty="0" smtClean="0"/>
              <a:t>Protein (Casein Protein)</a:t>
            </a:r>
          </a:p>
          <a:p>
            <a:pPr lvl="1"/>
            <a:r>
              <a:rPr lang="en-NZ" dirty="0" smtClean="0"/>
              <a:t>Fat</a:t>
            </a:r>
          </a:p>
          <a:p>
            <a:r>
              <a:rPr lang="en-NZ" dirty="0" smtClean="0"/>
              <a:t>The </a:t>
            </a:r>
            <a:r>
              <a:rPr lang="en-NZ" dirty="0"/>
              <a:t>residual liquid is called </a:t>
            </a:r>
            <a:r>
              <a:rPr lang="en-NZ" dirty="0" smtClean="0"/>
              <a:t>whey</a:t>
            </a:r>
          </a:p>
          <a:p>
            <a:pPr lvl="1"/>
            <a:r>
              <a:rPr lang="en-NZ" dirty="0" smtClean="0"/>
              <a:t>Protein (Whey protein)</a:t>
            </a:r>
          </a:p>
          <a:p>
            <a:pPr lvl="1"/>
            <a:endParaRPr lang="en-NZ" dirty="0"/>
          </a:p>
          <a:p>
            <a:r>
              <a:rPr lang="en-NZ" dirty="0" smtClean="0"/>
              <a:t>The </a:t>
            </a:r>
            <a:r>
              <a:rPr lang="en-NZ" dirty="0"/>
              <a:t>casein and fat in the milk are </a:t>
            </a:r>
            <a:r>
              <a:rPr lang="en-NZ" dirty="0" smtClean="0"/>
              <a:t>concentrated approx</a:t>
            </a:r>
            <a:r>
              <a:rPr lang="en-NZ" dirty="0"/>
              <a:t>. 10 times in </a:t>
            </a:r>
            <a:r>
              <a:rPr lang="en-NZ" dirty="0" smtClean="0"/>
              <a:t>cheese production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Cheese – What is it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8508" y="836712"/>
            <a:ext cx="4276725" cy="12968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2644" y="2792512"/>
            <a:ext cx="270510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42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Three important ones when making cheese</a:t>
            </a:r>
          </a:p>
          <a:p>
            <a:endParaRPr lang="en-NZ" dirty="0"/>
          </a:p>
          <a:p>
            <a:r>
              <a:rPr lang="en-NZ" dirty="0" smtClean="0">
                <a:solidFill>
                  <a:srgbClr val="FF0000"/>
                </a:solidFill>
              </a:rPr>
              <a:t>Addition of RENNET</a:t>
            </a:r>
          </a:p>
          <a:p>
            <a:endParaRPr lang="en-NZ" dirty="0"/>
          </a:p>
          <a:p>
            <a:r>
              <a:rPr lang="en-NZ" dirty="0" smtClean="0">
                <a:solidFill>
                  <a:srgbClr val="FF0000"/>
                </a:solidFill>
              </a:rPr>
              <a:t>Addition of STARTER CULTURE</a:t>
            </a:r>
          </a:p>
          <a:p>
            <a:endParaRPr lang="en-NZ" dirty="0"/>
          </a:p>
          <a:p>
            <a:r>
              <a:rPr lang="en-NZ" dirty="0" smtClean="0"/>
              <a:t>MATURATION PROCESS</a:t>
            </a:r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Cheese Chemical Reactions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3886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armacy desig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tx2">
              <a:lumMod val="20000"/>
              <a:lumOff val="80000"/>
            </a:schemeClr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harmacy design template" id="{31B17BDC-8AFF-47FE-B8AB-2C77A3BDA084}" vid="{8178D3CA-D80E-49E3-B1D5-0DCCF7151C3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B06AF52-9C9F-455C-9927-CBCF255C787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Pharmacy design slides</Template>
  <TotalTime>0</TotalTime>
  <Words>534</Words>
  <Application>Microsoft Macintosh PowerPoint</Application>
  <PresentationFormat>Custom</PresentationFormat>
  <Paragraphs>138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Pharmacy design template</vt:lpstr>
      <vt:lpstr>All About Cheese</vt:lpstr>
      <vt:lpstr>What Are We Going To Cover</vt:lpstr>
      <vt:lpstr>Milk</vt:lpstr>
      <vt:lpstr>Milk is Fragile </vt:lpstr>
      <vt:lpstr>Milk is Nutritious</vt:lpstr>
      <vt:lpstr>Chemically Milk is an:</vt:lpstr>
      <vt:lpstr>Cheese – History</vt:lpstr>
      <vt:lpstr>Cheese – What is it</vt:lpstr>
      <vt:lpstr>Cheese Chemical Reactions</vt:lpstr>
      <vt:lpstr>Rennet</vt:lpstr>
      <vt:lpstr>Rennet</vt:lpstr>
      <vt:lpstr>How Does the Rennet Work</vt:lpstr>
      <vt:lpstr>Milk is a suspension</vt:lpstr>
      <vt:lpstr>Proteins in milk made of molecular clusters Micelles</vt:lpstr>
      <vt:lpstr>Strands Kappa Casein – are hydrophilic Proteins stay in suspension</vt:lpstr>
      <vt:lpstr>Chomysin enzyme chops off the strands Protein becomes hydrophobic and clumps together</vt:lpstr>
      <vt:lpstr>The clumping forms a gel –trap the whey and fat</vt:lpstr>
      <vt:lpstr>Cutting and stirring - breaks the gel </vt:lpstr>
      <vt:lpstr>Heat shrinks the curds - releasing more whey</vt:lpstr>
      <vt:lpstr>Right texture – drain whey and press</vt:lpstr>
      <vt:lpstr>Starter Culture</vt:lpstr>
      <vt:lpstr>Cheese Types</vt:lpstr>
      <vt:lpstr>Words and Definitions you should know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2015-07-04T23:03:00Z</dcterms:created>
  <dcterms:modified xsi:type="dcterms:W3CDTF">2016-06-06T23:08:50Z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TC034605379991</vt:lpwstr>
  </property>
</Properties>
</file>